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5" r:id="rId5"/>
    <p:sldId id="296" r:id="rId6"/>
    <p:sldId id="259" r:id="rId7"/>
    <p:sldId id="260" r:id="rId8"/>
    <p:sldId id="294" r:id="rId9"/>
    <p:sldId id="298" r:id="rId10"/>
    <p:sldId id="297" r:id="rId11"/>
    <p:sldId id="299" r:id="rId12"/>
    <p:sldId id="301" r:id="rId13"/>
    <p:sldId id="30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42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109" y="39409"/>
            <a:ext cx="8229600" cy="259079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  <a:bevelB w="57150" h="38100" prst="artDeco"/>
            </a:sp3d>
          </a:bodyPr>
          <a:lstStyle/>
          <a:p>
            <a:r>
              <a:rPr lang="ro-RO" sz="4000" dirty="0">
                <a:ln cmpd="sng">
                  <a:solidFill>
                    <a:schemeClr val="tx1"/>
                  </a:solidFill>
                </a:ln>
                <a:solidFill>
                  <a:srgbClr val="23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Raportul </a:t>
            </a:r>
            <a:r>
              <a:rPr lang="ro-RO" sz="4000" dirty="0" err="1">
                <a:ln cmpd="sng">
                  <a:solidFill>
                    <a:schemeClr val="tx1"/>
                  </a:solidFill>
                </a:ln>
                <a:solidFill>
                  <a:srgbClr val="23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ficţiune</a:t>
            </a:r>
            <a:r>
              <a:rPr lang="ro-RO" sz="4000" dirty="0">
                <a:ln cmpd="sng">
                  <a:solidFill>
                    <a:schemeClr val="tx1"/>
                  </a:solidFill>
                </a:ln>
                <a:solidFill>
                  <a:srgbClr val="23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-adevăr istoric în textul epic</a:t>
            </a:r>
            <a:endParaRPr lang="en-US" sz="4000" dirty="0">
              <a:ln cmpd="sng">
                <a:solidFill>
                  <a:schemeClr val="tx1"/>
                </a:solidFill>
              </a:ln>
              <a:solidFill>
                <a:srgbClr val="232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4800600" cy="2286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algn="l"/>
            <a:endParaRPr lang="ro-RO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l"/>
            <a:endParaRPr lang="ro-RO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27" y="5466051"/>
            <a:ext cx="25114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43600"/>
            <a:ext cx="2108681" cy="312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408F2FCC-60C5-733A-7851-61C1C8F05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73" y="2343600"/>
            <a:ext cx="2268000" cy="360000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F19CF20-1132-046F-20F2-140ACE3FD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260224" y="3171206"/>
            <a:ext cx="6629401" cy="5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8382000" cy="485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181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Pisania de pe </a:t>
            </a:r>
            <a:r>
              <a:rPr lang="vi-VN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mormântul domnitorului Alexandru Lăpușneanu</a:t>
            </a:r>
            <a:r>
              <a:rPr lang="ro-RO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"Acest mormânt este al monahului Pahomie, care s-a strămutat din viața de aici, la veșnicile lăcașuri, și a fost îngropat aici, în ctitoria lui cea nouă, în anul 7076 luna mai 5"</a:t>
            </a:r>
            <a:r>
              <a:rPr lang="vi-V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(1568).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C00000"/>
                </a:solidFill>
                <a:latin typeface="Arial Black" pitchFamily="34" charset="0"/>
              </a:rPr>
              <a:t>Mănăstirea Slatina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F3DAC8CC-6E9B-C757-554B-AA08465E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09" y="0"/>
            <a:ext cx="783598" cy="685800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D03EC9BA-069F-3CB4-1A02-211ADB28A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6" y="112488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7270" y="45720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delicată şi miloasă;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acţionează sub influenţa groazei, încercând să-şi salveze fiul;</a:t>
            </a:r>
          </a:p>
          <a:p>
            <a:pPr>
              <a:lnSpc>
                <a:spcPct val="80000"/>
              </a:lnSpc>
            </a:pPr>
            <a:endParaRPr lang="ro-RO" dirty="0">
              <a:solidFill>
                <a:srgbClr val="3333F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o-RO" dirty="0">
                <a:solidFill>
                  <a:srgbClr val="3333FF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78793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Doamna Ruxanda – </a:t>
            </a:r>
            <a:r>
              <a:rPr lang="ro-RO" sz="2400" b="1" dirty="0">
                <a:solidFill>
                  <a:srgbClr val="C00000"/>
                </a:solidFill>
                <a:latin typeface="Arial Black" pitchFamily="34" charset="0"/>
              </a:rPr>
              <a:t>Personaj secundar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270" y="1961410"/>
            <a:ext cx="7145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pesonaj</a:t>
            </a:r>
            <a:r>
              <a:rPr lang="ro-RO" sz="2400" dirty="0">
                <a:latin typeface="Arial Black" pitchFamily="34" charset="0"/>
              </a:rPr>
              <a:t> </a:t>
            </a:r>
            <a:r>
              <a:rPr lang="ro-RO" sz="2400" dirty="0">
                <a:solidFill>
                  <a:srgbClr val="C00000"/>
                </a:solidFill>
                <a:latin typeface="Arial Black" pitchFamily="34" charset="0"/>
              </a:rPr>
              <a:t>real</a:t>
            </a:r>
            <a:r>
              <a:rPr lang="ro-RO" sz="2400" dirty="0">
                <a:latin typeface="Arial Black" pitchFamily="34" charset="0"/>
              </a:rPr>
              <a:t>, </a:t>
            </a:r>
            <a:r>
              <a:rPr lang="ro-RO" sz="2400" dirty="0">
                <a:solidFill>
                  <a:srgbClr val="C00000"/>
                </a:solidFill>
                <a:latin typeface="Arial Black" pitchFamily="34" charset="0"/>
              </a:rPr>
              <a:t>istoric;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Prezentată în antiteză cu protagonistul;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23811" y="3429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 Black" pitchFamily="34" charset="0"/>
              </a:rPr>
              <a:t>Trăsături: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03B9F14B-AB04-AE30-016A-68A492FAC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5" y="0"/>
            <a:ext cx="783598" cy="685800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074EE893-174A-7247-E961-52263526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2" y="-228600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oldovenii.md/resources/files/photo/f/5/f570614c1beb4b4ac66639a008289a07_595_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838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52600" y="5791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Tablou votiv - Mănăstirea Slatina</a:t>
            </a:r>
            <a:endParaRPr lang="en-US" sz="2800" dirty="0">
              <a:ln cmpd="sng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DA6A7A2-0A49-D575-5DC2-97C778B28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02C55143-0C34-88B9-2F89-2D69698D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6" y="112488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7620" y="1524000"/>
            <a:ext cx="7924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algn="just"/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Fiica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lui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Petru Rareş, soţia domnitorului Alexandru Lăpuşneanul.</a:t>
            </a:r>
          </a:p>
          <a:p>
            <a:pPr algn="just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„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În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acest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an s-a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cununat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cu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doamna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Ruxandra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în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anul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7064 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(1556)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luna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întâia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”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epitaf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Mănăstirea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Slatina</a:t>
            </a:r>
            <a:endParaRPr lang="ro-RO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endParaRPr lang="ro-RO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Grigore Ureche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afirma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că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„…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Ruxandra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doamnă-sa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temându-să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…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nu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paţă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rău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decâtu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alţii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l-au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otrăvit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şi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au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murit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”,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fapt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nedovedit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şi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neverosimil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având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vedere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că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Alexandru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Lăpuşneanu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cedase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tronul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bunăvoie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o-RO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endParaRPr lang="ro-RO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După moartea domnitorului, doamna Ruxanda preia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frâiele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ţării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în calitate de regentă pentru fiul său.</a:t>
            </a:r>
          </a:p>
          <a:p>
            <a:pPr algn="just"/>
            <a:endParaRPr lang="ro-RO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Foarte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pioasă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întreţinut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cu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sume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mari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mai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multe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mănăstiri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de la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Muntele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Athos</a:t>
            </a:r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/>
            <a:endParaRPr lang="ro-RO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Este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înmormântată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la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ctitoria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soţului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său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Mănăstirea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Slatina</a:t>
            </a:r>
            <a:r>
              <a:rPr lang="ro-RO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5436" y="381000"/>
            <a:ext cx="4103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dirty="0">
                <a:latin typeface="Arial Black" pitchFamily="34" charset="0"/>
              </a:rPr>
              <a:t>Adevărul istoric despre</a:t>
            </a:r>
          </a:p>
          <a:p>
            <a:pPr algn="ctr"/>
            <a:r>
              <a:rPr lang="ro-RO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Doamna Ruxanda</a:t>
            </a:r>
            <a:r>
              <a:rPr lang="ro-RO" sz="2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9C70B48A-2BD7-4FCC-CAC1-53FE641B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317C5144-11FE-CC46-09F1-7030980AF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5" y="62345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7924" y="457200"/>
            <a:ext cx="6421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Vornicul   Moţoc – </a:t>
            </a:r>
            <a:r>
              <a:rPr lang="ro-RO" sz="2400" b="1" dirty="0">
                <a:solidFill>
                  <a:srgbClr val="C00000"/>
                </a:solidFill>
                <a:latin typeface="Arial Black" pitchFamily="34" charset="0"/>
              </a:rPr>
              <a:t>Personaj secundar</a:t>
            </a:r>
            <a:endParaRPr lang="en-US" sz="2400" b="1" dirty="0">
              <a:latin typeface="Arial Black" pitchFamily="34" charset="0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4806" y="1080665"/>
            <a:ext cx="7239000" cy="91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simbolizează  tipul boierului linguşitor, trădător şi intrigant;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endParaRPr lang="ro-RO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3849" y="2209800"/>
            <a:ext cx="69341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Relevantă pentru portretul vornicului este scena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incerca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s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plac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lui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Lapu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ş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neanu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 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momentul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uciderii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boierilor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: ,,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Silindu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-se a r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â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de",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dar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realitate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îş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 ,,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sim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ţ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p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rul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zburlindu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-i-se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pe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cap 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ş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 din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ţ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ii s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 cl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ţă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nind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 " </a:t>
            </a:r>
            <a:endParaRPr lang="ro-RO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P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entru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scapa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de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moarte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: ,,Pl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ngea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ţ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ipa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suspina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", ,,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boci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o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muiere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", ,,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îş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smulgea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barba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". </a:t>
            </a:r>
            <a:endParaRPr lang="ro-RO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Fiind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iertat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de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domnitor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devine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slugarnic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E97D4F7D-1DE6-59BC-BED2-EA24C6AF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4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CE77F2F1-7E7A-C6FC-06FC-8CB6C2AD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3" y="109024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1527" y="40575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Date istorice despre Moţoc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1" y="1295400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Arial Black" pitchFamily="34" charset="0"/>
              </a:rPr>
              <a:t>B</a:t>
            </a:r>
            <a:r>
              <a:rPr lang="en-US" dirty="0" err="1">
                <a:latin typeface="Arial Black" pitchFamily="34" charset="0"/>
              </a:rPr>
              <a:t>oierul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Ioan</a:t>
            </a:r>
            <a:r>
              <a:rPr lang="en-US" dirty="0">
                <a:latin typeface="Arial Black" pitchFamily="34" charset="0"/>
              </a:rPr>
              <a:t> Mo</a:t>
            </a:r>
            <a:r>
              <a:rPr lang="ro-RO" dirty="0">
                <a:latin typeface="Arial Black" pitchFamily="34" charset="0"/>
              </a:rPr>
              <a:t>ţ</a:t>
            </a:r>
            <a:r>
              <a:rPr lang="en-US" dirty="0" err="1">
                <a:latin typeface="Arial Black" pitchFamily="34" charset="0"/>
              </a:rPr>
              <a:t>oc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ro-RO" dirty="0">
                <a:latin typeface="Arial Black" pitchFamily="34" charset="0"/>
              </a:rPr>
              <a:t>- </a:t>
            </a:r>
            <a:r>
              <a:rPr lang="en-US" dirty="0">
                <a:latin typeface="Arial Black" pitchFamily="34" charset="0"/>
              </a:rPr>
              <a:t>de la </a:t>
            </a:r>
            <a:r>
              <a:rPr lang="en-US" dirty="0" err="1">
                <a:latin typeface="Arial Black" pitchFamily="34" charset="0"/>
              </a:rPr>
              <a:t>func</a:t>
            </a:r>
            <a:r>
              <a:rPr lang="ro-RO" dirty="0">
                <a:latin typeface="Arial Black" pitchFamily="34" charset="0"/>
              </a:rPr>
              <a:t>ţ</a:t>
            </a:r>
            <a:r>
              <a:rPr lang="en-US" dirty="0" err="1">
                <a:latin typeface="Arial Black" pitchFamily="34" charset="0"/>
              </a:rPr>
              <a:t>ia</a:t>
            </a:r>
            <a:r>
              <a:rPr lang="ro-RO" dirty="0">
                <a:latin typeface="Arial Black" pitchFamily="34" charset="0"/>
              </a:rPr>
              <a:t> de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ro-RO" dirty="0">
                <a:latin typeface="Arial Black" pitchFamily="34" charset="0"/>
              </a:rPr>
              <a:t>î</a:t>
            </a:r>
            <a:r>
              <a:rPr lang="en-US" dirty="0" err="1">
                <a:latin typeface="Arial Black" pitchFamily="34" charset="0"/>
              </a:rPr>
              <a:t>ngrijitor</a:t>
            </a:r>
            <a:r>
              <a:rPr lang="en-US" dirty="0">
                <a:latin typeface="Arial Black" pitchFamily="34" charset="0"/>
              </a:rPr>
              <a:t> de </a:t>
            </a:r>
            <a:r>
              <a:rPr lang="en-US" dirty="0" err="1">
                <a:latin typeface="Arial Black" pitchFamily="34" charset="0"/>
              </a:rPr>
              <a:t>caii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domnitorului</a:t>
            </a:r>
            <a:r>
              <a:rPr lang="en-US" dirty="0">
                <a:latin typeface="Arial Black" pitchFamily="34" charset="0"/>
              </a:rPr>
              <a:t>, p</a:t>
            </a:r>
            <a:r>
              <a:rPr lang="ro-RO" dirty="0">
                <a:latin typeface="Arial Black" pitchFamily="34" charset="0"/>
              </a:rPr>
              <a:t>â</a:t>
            </a:r>
            <a:r>
              <a:rPr lang="en-US" dirty="0">
                <a:latin typeface="Arial Black" pitchFamily="34" charset="0"/>
              </a:rPr>
              <a:t>n</a:t>
            </a:r>
            <a:r>
              <a:rPr lang="ro-RO" dirty="0">
                <a:latin typeface="Arial Black" pitchFamily="34" charset="0"/>
              </a:rPr>
              <a:t>ă</a:t>
            </a:r>
            <a:r>
              <a:rPr lang="en-US" dirty="0">
                <a:latin typeface="Arial Black" pitchFamily="34" charset="0"/>
              </a:rPr>
              <a:t> la </a:t>
            </a:r>
            <a:r>
              <a:rPr lang="en-US" dirty="0" err="1">
                <a:latin typeface="Arial Black" pitchFamily="34" charset="0"/>
              </a:rPr>
              <a:t>rangul</a:t>
            </a:r>
            <a:r>
              <a:rPr lang="en-US" dirty="0">
                <a:latin typeface="Arial Black" pitchFamily="34" charset="0"/>
              </a:rPr>
              <a:t> de Mare </a:t>
            </a:r>
            <a:r>
              <a:rPr lang="en-US" dirty="0" err="1">
                <a:latin typeface="Arial Black" pitchFamily="34" charset="0"/>
              </a:rPr>
              <a:t>Vornic</a:t>
            </a:r>
            <a:r>
              <a:rPr lang="en-US" dirty="0">
                <a:latin typeface="Arial Black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1" y="2420034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Arial Black" pitchFamily="34" charset="0"/>
              </a:rPr>
              <a:t>Îl trădează în prima domnie pe Alexandru Lăpuşneanul şi trece de partea lui Despot-Vodă.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975" y="32398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Arial Black" pitchFamily="34" charset="0"/>
              </a:rPr>
              <a:t>În 1563 îl trădează şi pe Despot şi îl susţine pe Ştefan Tomşa.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344" y="4110335"/>
            <a:ext cx="7716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C. Negruzzi îl are ca model pe Moţoc pentru a realiza portretul </a:t>
            </a:r>
            <a:r>
              <a:rPr lang="ro-RO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boierului ticălos</a:t>
            </a:r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În 1564, ca urmare a şirului lung de trădări şi uneltiri, este decapitat în oraşul Lvov.</a:t>
            </a:r>
          </a:p>
          <a:p>
            <a:endParaRPr lang="en-US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530D903-6C36-D415-9766-0965B91A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82" y="-76200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26F1CF9C-5E4B-436C-039F-E5776DA2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" y="112488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2600" y="2021109"/>
            <a:ext cx="6781800" cy="21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ro-RO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</a:t>
            </a:r>
            <a:r>
              <a:rPr lang="ro-RO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„</a:t>
            </a:r>
            <a:r>
              <a:rPr lang="ro-RO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uvela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Alexandru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</a:t>
            </a:r>
            <a:r>
              <a:rPr lang="ro-RO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</a:t>
            </a:r>
            <a:r>
              <a:rPr lang="ro-RO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neanul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…a</a:t>
            </a:r>
            <a:r>
              <a:rPr lang="ro-RO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 fi devenit o scriere celebră ca și Hamlet, dacă literatura română ar fi avut în ajutor prestigiul unei limbi universale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r>
              <a:rPr lang="ro-RO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o-RO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                 (George Călinescu) 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63D1796-C6E4-7B71-0C55-DE875A93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18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F675CC8-4819-4421-1D8D-A005629B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8" y="0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962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3580" y="7620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Subiectul nuvelei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concentreaza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nt</a:t>
            </a:r>
            <a:r>
              <a:rPr lang="ro-RO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âm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pl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s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â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ngeroase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petrecute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vreme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cinci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ani (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ntre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1564 </a:t>
            </a:r>
            <a:r>
              <a:rPr lang="ro-RO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ş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1569),c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â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durat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cea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de-a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doua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domnie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lui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Al.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Lapu</a:t>
            </a:r>
            <a:r>
              <a:rPr lang="ro-RO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ş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neanul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 </a:t>
            </a:r>
            <a:endParaRPr lang="ro-RO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endParaRPr lang="ro-RO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Negruzzi se inspiră mai ales din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cronica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lui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Grigore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Ureche</a:t>
            </a:r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(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capitolul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intitulat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Cand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au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omor</a:t>
            </a:r>
            <a:r>
              <a:rPr lang="ro-RO" sz="24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â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it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Alexandru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Voda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47 de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boieri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)</a:t>
            </a:r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o-RO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pisodul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uciderii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lui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Moţoc</a:t>
            </a:r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este inspirat din cronica lui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din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Miron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Costin</a:t>
            </a:r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unde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prelucrează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scena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uciderii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lui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Batişte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Veveli</a:t>
            </a:r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o-RO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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53129626-E57A-0DF5-E395-C4B4F677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07" y="0"/>
            <a:ext cx="783598" cy="6858000"/>
          </a:xfrm>
          <a:prstGeom prst="rect">
            <a:avLst/>
          </a:prstGeom>
          <a:noFill/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0EAFBFBF-6388-ACC7-BE71-D37ED45A1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0" y="76977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962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0135" y="381000"/>
            <a:ext cx="64325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	Pornind de la scrierile cronicarilor, p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rin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talentul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şi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imaginaţia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sa</a:t>
            </a:r>
            <a:r>
              <a:rPr lang="ro-RO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Negruzzi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reuşit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creeze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o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ficţiune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credibilă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443">
            <a:off x="2505460" y="2213628"/>
            <a:ext cx="4981575" cy="4797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BBB5BE10-3C98-0203-5313-BAA76D95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30" y="0"/>
            <a:ext cx="783598" cy="68580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98E0C7A2-4403-C78D-AD19-7EE4FD67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97" y="0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962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914400"/>
            <a:ext cx="80010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Evenimente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istorice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veridice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nl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turarea lui Tom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a,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nt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â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mpinarea la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Tecuci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crutarea cet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ăț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 Hotinului c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toria cu d-na Ruxanda, arderea cet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ăț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ilor, cererea de a fi c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lug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rit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nainte de moarte;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it-IT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timpul petrecerii evenimentelor e cel istoric, obiectiv    1564-1569;</a:t>
            </a:r>
            <a:endParaRPr lang="ro-RO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it-IT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Precizarea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numelui real al domnitorului, schimbat la urcarea pe tron din Petrea Stolnicul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 Alexandru L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ș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neanul;</a:t>
            </a:r>
            <a:endParaRPr lang="ro-RO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it-IT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existen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ț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unor personaje confirmate istoric: Ruxanda Doamna,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Tomşa, Despot-Vodă,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ț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oc Vornicul, postelnicul Veveri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ță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Spancioc Sp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ăt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arul, mitropolitul Teofan;</a:t>
            </a:r>
            <a:endParaRPr lang="en-US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228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Adevăr</a:t>
            </a:r>
            <a:r>
              <a:rPr lang="ro-RO" dirty="0"/>
              <a:t> </a:t>
            </a:r>
            <a:endParaRPr lang="en-US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FE1AB5B1-969F-8066-234B-D7402CC2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35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F304747-CDC1-BD19-16AD-46F14046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8" y="112488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962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1000"/>
            <a:ext cx="3581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C00000"/>
                </a:solidFill>
                <a:latin typeface="Arial Black" pitchFamily="34" charset="0"/>
              </a:rPr>
              <a:t>Ficţiune </a:t>
            </a:r>
            <a:endParaRPr 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95400" y="1196752"/>
            <a:ext cx="7391400" cy="55453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Scena morţii lui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ț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oc, </a:t>
            </a:r>
            <a:r>
              <a:rPr lang="ro-RO" sz="1800" b="1" dirty="0">
                <a:solidFill>
                  <a:srgbClr val="FF0000"/>
                </a:solidFill>
                <a:latin typeface="Arial Black" pitchFamily="34" charset="0"/>
              </a:rPr>
              <a:t>care nu mai era în viaţă în a doua domnie a lui Lăpuşneanul.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usese ucis la Liov,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 Polonia,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ca şi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boierii Spancioc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ș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 Veveri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ță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;</a:t>
            </a:r>
            <a:endParaRPr lang="ro-RO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l">
              <a:defRPr/>
            </a:pPr>
            <a:endParaRPr lang="it-IT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Uciderea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celor 47 de boieri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 preluată de la Gr.Ureche. </a:t>
            </a:r>
            <a:r>
              <a:rPr lang="ro-RO" sz="1800" b="1" dirty="0">
                <a:solidFill>
                  <a:srgbClr val="FF0000"/>
                </a:solidFill>
                <a:latin typeface="Arial Black" pitchFamily="34" charset="0"/>
              </a:rPr>
              <a:t>Istoricii consideră că numărul celor ucişi e în jur de 12</a:t>
            </a:r>
            <a:r>
              <a:rPr lang="it-IT" sz="1800" b="1" dirty="0">
                <a:solidFill>
                  <a:srgbClr val="FF0000"/>
                </a:solidFill>
                <a:latin typeface="Arial Black" pitchFamily="34" charset="0"/>
              </a:rPr>
              <a:t>;</a:t>
            </a:r>
            <a:endParaRPr lang="ro-RO" sz="1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>
              <a:defRPr/>
            </a:pPr>
            <a:endParaRPr lang="ro-RO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discursul de la Mitropolie;</a:t>
            </a:r>
          </a:p>
          <a:p>
            <a:pPr algn="l">
              <a:defRPr/>
            </a:pPr>
            <a:endParaRPr lang="it-IT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prigonirea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fiului Bogdan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ro-RO" sz="1800" b="1" dirty="0">
                <a:solidFill>
                  <a:srgbClr val="FF0000"/>
                </a:solidFill>
                <a:latin typeface="Arial Black" pitchFamily="34" charset="0"/>
              </a:rPr>
              <a:t>Conform documentelor, domnitorul însuşi se îngrijise înainte de moarte ca fiul lui să-i urmeze la tron.</a:t>
            </a:r>
          </a:p>
          <a:p>
            <a:pPr algn="l">
              <a:defRPr/>
            </a:pPr>
            <a:endParaRPr lang="it-IT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numele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adevărat 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sub care e c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lug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rit e </a:t>
            </a:r>
            <a:r>
              <a:rPr lang="it-IT" sz="1800" b="1" dirty="0">
                <a:solidFill>
                  <a:srgbClr val="FF0000"/>
                </a:solidFill>
                <a:latin typeface="Arial Black" pitchFamily="34" charset="0"/>
              </a:rPr>
              <a:t>Pahomie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;</a:t>
            </a:r>
            <a:endParaRPr lang="ro-RO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l">
              <a:defRPr/>
            </a:pPr>
            <a:endParaRPr lang="ro-RO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prezen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ț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 boierilor tr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tori Spancioc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ș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 Stroici la moartea domnitorului nu e certificat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istoric; ace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ș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tia muriser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 urm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cu c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âț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iva ani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 Polonia, 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î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mpreun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cu Vod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ă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Tom</a:t>
            </a:r>
            <a:r>
              <a:rPr lang="ro-RO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ș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a;</a:t>
            </a:r>
            <a:endParaRPr lang="ro-RO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857DA5C3-79E0-FD59-7BAB-B7C7DC62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97" y="0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8962C49A-CB27-9483-4D98-CCB534BC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2" y="112488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533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Personajele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087" y="3629055"/>
            <a:ext cx="7544113" cy="24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o-RO" dirty="0">
                <a:solidFill>
                  <a:srgbClr val="3333FF"/>
                </a:solidFill>
                <a:latin typeface="Tahoma" pitchFamily="34" charset="0"/>
              </a:rPr>
              <a:t>	</a:t>
            </a:r>
            <a:endParaRPr lang="ro-RO" sz="1600" dirty="0">
              <a:solidFill>
                <a:srgbClr val="3333FF"/>
              </a:solidFill>
              <a:latin typeface="Tahoma" pitchFamily="34" charset="0"/>
            </a:endParaRP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manifestă  o  voinţă  puternică, hotărâre în acţiuni;   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este  diplomat şi inteligent; 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o-RO" sz="1600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disimulat</a:t>
            </a: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 - se preface credincios, tolerant şi iertător;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pare  devotat poporului când îl sacrifică  pe  vornic; 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o-RO" sz="1600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impulsiv</a:t>
            </a: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, demonstrează un caracter violent şi o cruzime diabolică fiind un </a:t>
            </a:r>
            <a:r>
              <a:rPr lang="ro-RO" sz="1600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tiran însetat de sânge</a:t>
            </a: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;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o-RO" sz="1600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sadic</a:t>
            </a: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, prin leacul oferit Ruxandei şi clădirea piramidei;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o-RO" sz="1600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răzbunător;</a:t>
            </a:r>
            <a:r>
              <a:rPr lang="ro-RO" sz="1600" dirty="0">
                <a:solidFill>
                  <a:srgbClr val="C00000"/>
                </a:solidFill>
                <a:latin typeface="Arial Black" pitchFamily="34" charset="0"/>
              </a:rPr>
              <a:t> pare că a dorit recuperarea </a:t>
            </a:r>
            <a:r>
              <a:rPr lang="ro-RO" sz="1700" dirty="0">
                <a:solidFill>
                  <a:srgbClr val="C00000"/>
                </a:solidFill>
                <a:latin typeface="Arial Black" pitchFamily="34" charset="0"/>
              </a:rPr>
              <a:t>tronului doar pentru pedepsirea boierilor trădători;</a:t>
            </a:r>
          </a:p>
          <a:p>
            <a:pPr>
              <a:lnSpc>
                <a:spcPct val="80000"/>
              </a:lnSpc>
            </a:pPr>
            <a:r>
              <a:rPr lang="ro-RO" dirty="0">
                <a:solidFill>
                  <a:srgbClr val="3333FF"/>
                </a:solidFill>
                <a:latin typeface="Arial Black" pitchFamily="34" charset="0"/>
              </a:rPr>
              <a:t>		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3304" y="1039613"/>
            <a:ext cx="6068096" cy="3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o-RO" dirty="0">
                <a:ln cmpd="sng">
                  <a:solidFill>
                    <a:schemeClr val="tx1"/>
                  </a:solidFill>
                </a:ln>
                <a:solidFill>
                  <a:srgbClr val="3333FF"/>
                </a:solidFill>
                <a:latin typeface="Arial Black" pitchFamily="34" charset="0"/>
              </a:rPr>
              <a:t>Nuvela are număr relativ redus de personaje.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rgbClr val="C00000"/>
                </a:solidFill>
                <a:latin typeface="Arial Black" pitchFamily="34" charset="0"/>
              </a:rPr>
              <a:t>Personajul  principal </a:t>
            </a:r>
            <a:r>
              <a:rPr lang="ro-RO" sz="2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– Alexandru Lăpuşneanul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04" y="1985665"/>
            <a:ext cx="660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Arial Black" pitchFamily="34" charset="0"/>
              </a:rPr>
              <a:t>pesonaj </a:t>
            </a:r>
            <a:r>
              <a:rPr lang="ro-RO" dirty="0">
                <a:solidFill>
                  <a:srgbClr val="C00000"/>
                </a:solidFill>
                <a:latin typeface="Arial Black" pitchFamily="34" charset="0"/>
              </a:rPr>
              <a:t>real</a:t>
            </a:r>
            <a:r>
              <a:rPr lang="ro-RO" dirty="0">
                <a:latin typeface="Arial Black" pitchFamily="34" charset="0"/>
              </a:rPr>
              <a:t>, </a:t>
            </a:r>
            <a:r>
              <a:rPr lang="ro-RO" dirty="0">
                <a:solidFill>
                  <a:srgbClr val="C00000"/>
                </a:solidFill>
                <a:latin typeface="Arial Black" pitchFamily="34" charset="0"/>
              </a:rPr>
              <a:t>istoric</a:t>
            </a:r>
            <a:r>
              <a:rPr lang="ro-RO" dirty="0">
                <a:latin typeface="Arial Black" pitchFamily="34" charset="0"/>
              </a:rPr>
              <a:t>, </a:t>
            </a:r>
            <a:r>
              <a:rPr lang="ro-RO" dirty="0">
                <a:solidFill>
                  <a:srgbClr val="C00000"/>
                </a:solidFill>
                <a:latin typeface="Arial Black" pitchFamily="34" charset="0"/>
              </a:rPr>
              <a:t>eponim</a:t>
            </a:r>
            <a:r>
              <a:rPr lang="ro-RO" dirty="0">
                <a:latin typeface="Arial Black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Arial Black" pitchFamily="34" charset="0"/>
              </a:rPr>
              <a:t>protagonistul acţiunii;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Arial Black" pitchFamily="34" charset="0"/>
              </a:rPr>
              <a:t>personaj </a:t>
            </a:r>
            <a:r>
              <a:rPr lang="ro-RO" dirty="0">
                <a:solidFill>
                  <a:srgbClr val="C00000"/>
                </a:solidFill>
                <a:latin typeface="Arial Black" pitchFamily="34" charset="0"/>
              </a:rPr>
              <a:t>complex</a:t>
            </a:r>
            <a:r>
              <a:rPr lang="ro-RO" dirty="0">
                <a:latin typeface="Arial Black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Arial Black" pitchFamily="34" charset="0"/>
              </a:rPr>
              <a:t>construit în antiteză cu doamna Ruxanda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3304" y="3429000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Arial Black" pitchFamily="34" charset="0"/>
              </a:rPr>
              <a:t>Trăsături: 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807E33-103F-EF84-6222-6D6D85BE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36" y="0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650B4A34-8B69-969D-46A1-C4A7E1494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79" y="0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8176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Arial Black" pitchFamily="34" charset="0"/>
              </a:rPr>
              <a:t>Adevărul istoric despre </a:t>
            </a:r>
          </a:p>
          <a:p>
            <a:pPr algn="ctr"/>
            <a:r>
              <a:rPr lang="ro-RO" sz="2400" dirty="0"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D61A8A"/>
                </a:solidFill>
                <a:latin typeface="Arial Black" pitchFamily="34" charset="0"/>
              </a:rPr>
              <a:t>Alexandru</a:t>
            </a:r>
            <a:r>
              <a:rPr lang="ro-RO" sz="2400" dirty="0">
                <a:solidFill>
                  <a:srgbClr val="D61A8A"/>
                </a:solidFill>
                <a:latin typeface="Arial Black" pitchFamily="34" charset="0"/>
              </a:rPr>
              <a:t>   Lăpuşneanu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219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403866"/>
            <a:ext cx="7620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b="1" dirty="0">
                <a:latin typeface="Arial Black" pitchFamily="34" charset="0"/>
              </a:rPr>
              <a:t>A fost domn al Moldovei între 1552-1561 şi 1564 – 1567.</a:t>
            </a:r>
          </a:p>
          <a:p>
            <a:endParaRPr lang="ro-RO" b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Este   detronat  din   prima  domnie   de   un venetic  crescut la curtea sa, Iacob Eraclid, poreclit Despotul</a:t>
            </a:r>
          </a:p>
          <a:p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b="1" dirty="0">
                <a:latin typeface="Arial Black" pitchFamily="34" charset="0"/>
              </a:rPr>
              <a:t>Numele iniţial: </a:t>
            </a:r>
            <a:r>
              <a:rPr lang="ro-RO" b="1" dirty="0">
                <a:solidFill>
                  <a:srgbClr val="C00000"/>
                </a:solidFill>
                <a:latin typeface="Arial Black" pitchFamily="34" charset="0"/>
              </a:rPr>
              <a:t>Petre</a:t>
            </a:r>
            <a:r>
              <a:rPr lang="ro-RO" b="1" dirty="0">
                <a:latin typeface="Arial Black" pitchFamily="34" charset="0"/>
              </a:rPr>
              <a:t> Stolnicul – fiul lui Bogdan al III-lea şi al Anastasiei din Lăpuşna;</a:t>
            </a:r>
          </a:p>
          <a:p>
            <a:endParaRPr lang="ro-RO" b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Arial Black" pitchFamily="34" charset="0"/>
              </a:rPr>
              <a:t>Şi-a schimbat numele de cinci ori</a:t>
            </a:r>
            <a:r>
              <a:rPr lang="ro-RO" b="1" dirty="0">
                <a:latin typeface="Arial Black" pitchFamily="34" charset="0"/>
              </a:rPr>
              <a:t>: 1. </a:t>
            </a:r>
            <a:r>
              <a:rPr lang="ro-RO" b="1" dirty="0">
                <a:solidFill>
                  <a:srgbClr val="C00000"/>
                </a:solidFill>
                <a:latin typeface="Arial Black" pitchFamily="34" charset="0"/>
              </a:rPr>
              <a:t>Petre</a:t>
            </a:r>
            <a:r>
              <a:rPr lang="ro-RO" b="1" dirty="0">
                <a:latin typeface="Arial Black" pitchFamily="34" charset="0"/>
              </a:rPr>
              <a:t> Stolnicul  - 2.</a:t>
            </a:r>
            <a:r>
              <a:rPr lang="ro-RO" b="1" dirty="0">
                <a:solidFill>
                  <a:srgbClr val="C00000"/>
                </a:solidFill>
                <a:latin typeface="Arial Black" pitchFamily="34" charset="0"/>
              </a:rPr>
              <a:t>Alexandru</a:t>
            </a:r>
            <a:r>
              <a:rPr lang="ro-RO" b="1" dirty="0">
                <a:latin typeface="Arial Black" pitchFamily="34" charset="0"/>
              </a:rPr>
              <a:t> – 3.</a:t>
            </a:r>
            <a:r>
              <a:rPr lang="en-US" b="1" dirty="0" err="1">
                <a:solidFill>
                  <a:srgbClr val="C00000"/>
                </a:solidFill>
                <a:latin typeface="Arial Black" pitchFamily="34" charset="0"/>
              </a:rPr>
              <a:t>Petre-Alexandru</a:t>
            </a:r>
            <a:r>
              <a:rPr lang="ro-RO" b="1" dirty="0">
                <a:latin typeface="Arial Black" pitchFamily="34" charset="0"/>
              </a:rPr>
              <a:t>  - 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4.</a:t>
            </a:r>
            <a:r>
              <a:rPr lang="en-US" b="1" dirty="0" err="1">
                <a:solidFill>
                  <a:srgbClr val="C00000"/>
                </a:solidFill>
                <a:latin typeface="Arial Black" pitchFamily="34" charset="0"/>
              </a:rPr>
              <a:t>Alexandru</a:t>
            </a:r>
            <a:r>
              <a:rPr lang="ro-RO" b="1" dirty="0">
                <a:latin typeface="Arial Black" pitchFamily="34" charset="0"/>
              </a:rPr>
              <a:t> 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– 5. </a:t>
            </a:r>
            <a:r>
              <a:rPr lang="en-US" b="1" dirty="0" err="1">
                <a:solidFill>
                  <a:srgbClr val="C00000"/>
                </a:solidFill>
                <a:latin typeface="Arial Black" pitchFamily="34" charset="0"/>
              </a:rPr>
              <a:t>Pahomie</a:t>
            </a:r>
            <a:endParaRPr lang="ro-RO" b="1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o-RO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b="1" dirty="0">
                <a:latin typeface="Arial Black" pitchFamily="34" charset="0"/>
              </a:rPr>
              <a:t>A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err="1">
                <a:latin typeface="Arial Black" pitchFamily="34" charset="0"/>
              </a:rPr>
              <a:t>mutat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en-US" b="1" dirty="0" err="1">
                <a:latin typeface="Arial Black" pitchFamily="34" charset="0"/>
              </a:rPr>
              <a:t>capitala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ro-RO" b="1" dirty="0">
                <a:latin typeface="Arial Black" pitchFamily="34" charset="0"/>
              </a:rPr>
              <a:t>Moldovei </a:t>
            </a:r>
            <a:r>
              <a:rPr lang="en-US" b="1" dirty="0">
                <a:latin typeface="Arial Black" pitchFamily="34" charset="0"/>
              </a:rPr>
              <a:t>de la </a:t>
            </a:r>
            <a:r>
              <a:rPr lang="en-US" b="1" dirty="0" err="1">
                <a:latin typeface="Arial Black" pitchFamily="34" charset="0"/>
              </a:rPr>
              <a:t>Suceava</a:t>
            </a:r>
            <a:r>
              <a:rPr lang="en-US" b="1" dirty="0">
                <a:latin typeface="Arial Black" pitchFamily="34" charset="0"/>
              </a:rPr>
              <a:t> la </a:t>
            </a:r>
            <a:r>
              <a:rPr lang="en-US" b="1" dirty="0" err="1">
                <a:latin typeface="Arial Black" pitchFamily="34" charset="0"/>
              </a:rPr>
              <a:t>Iaşi</a:t>
            </a:r>
            <a:r>
              <a:rPr lang="ro-RO" b="1" dirty="0">
                <a:latin typeface="Arial Black" pitchFamily="34" charset="0"/>
              </a:rPr>
              <a:t>.</a:t>
            </a:r>
          </a:p>
          <a:p>
            <a:endParaRPr lang="ro-RO" b="1" dirty="0">
              <a:latin typeface="Arial Black" pitchFamily="34" charset="0"/>
            </a:endParaRPr>
          </a:p>
          <a:p>
            <a:endParaRPr lang="ro-RO" b="1" dirty="0">
              <a:latin typeface="Arial Black" pitchFamily="34" charset="0"/>
            </a:endParaRPr>
          </a:p>
          <a:p>
            <a:br>
              <a:rPr lang="en-US" dirty="0">
                <a:latin typeface="Arial Black" pitchFamily="34" charset="0"/>
              </a:rPr>
            </a:br>
            <a:br>
              <a:rPr lang="en-US" dirty="0">
                <a:latin typeface="Arial Black" pitchFamily="34" charset="0"/>
              </a:rPr>
            </a:br>
            <a:br>
              <a:rPr lang="en-US" dirty="0">
                <a:latin typeface="Arial Black" pitchFamily="34" charset="0"/>
              </a:rPr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it-IT" dirty="0">
                <a:latin typeface="Arial Black" pitchFamily="34" charset="0"/>
              </a:rPr>
            </a:br>
            <a:br>
              <a:rPr lang="it-IT" dirty="0"/>
            </a:br>
            <a:br>
              <a:rPr lang="vi-VN" dirty="0"/>
            </a:br>
            <a:endParaRPr lang="vi-VN" dirty="0"/>
          </a:p>
          <a:p>
            <a:br>
              <a:rPr lang="vi-VN" dirty="0"/>
            </a:br>
            <a:endParaRPr lang="vi-VN" dirty="0">
              <a:effectLst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59CD1EFD-3990-3EF3-B546-A1D2EFCD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3598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57B2407F-E454-1DC3-CEBA-32A5E3683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8" y="112488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0"/>
            <a:ext cx="8305800" cy="1151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8787" y="25279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 Black" pitchFamily="34" charset="0"/>
              </a:rPr>
              <a:t>A zidit din temelii Mănăstirea Dohiariu din Muntele Athos şi a zugrăvit-o prin grija mitropolitului Teofan al II-lea.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F33B1E8-B526-E687-BF4C-D561E9935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09" y="0"/>
            <a:ext cx="783598" cy="685800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22E15CC2-0A89-42E7-2F3F-070260D5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6" y="112488"/>
            <a:ext cx="51210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68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5181600"/>
            <a:ext cx="9525000" cy="16849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pisania mănăstirii: </a:t>
            </a:r>
            <a:r>
              <a:rPr lang="vi-VN" i="1" dirty="0"/>
              <a:t>„Cu bunăvoirea lui Dumnezeu şi cu sporirea Prea Sfântului Duh şi cu ajutorul marelui mucenic Dimitrie, Izvorâtorul de Mir, s-au zidit şi s-au sfinţit Sfânta Mănăstire întru numele Sfântului Mucenic şi s-au sfinţit de acesta Grigorie Mitropolit al Socevei la leat 7068 din porunca lui Alexandru Voievod”.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C00000"/>
                </a:solidFill>
                <a:latin typeface="Arial Black" pitchFamily="34" charset="0"/>
              </a:rPr>
              <a:t>A ctitorit Mănăstirea Pângăraţi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10" y="5362373"/>
            <a:ext cx="9118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solidFill>
                  <a:srgbClr val="C00000"/>
                </a:solidFill>
                <a:latin typeface="Arial Black" pitchFamily="34" charset="0"/>
              </a:rPr>
              <a:t>Pisania</a:t>
            </a:r>
            <a:r>
              <a:rPr lang="vi-VN" sz="2000" dirty="0">
                <a:solidFill>
                  <a:srgbClr val="C00000"/>
                </a:solidFill>
              </a:rPr>
              <a:t> : </a:t>
            </a:r>
            <a:r>
              <a:rPr lang="vi-VN" sz="2000" i="1" dirty="0">
                <a:solidFill>
                  <a:srgbClr val="C00000"/>
                </a:solidFill>
              </a:rPr>
              <a:t>„Cu bunăvoirea lui Dumnezeu şi cu sporirea Prea Sfântului Duh şi cu ajutorul marelui mucenic Dimitrie, Izvorâtorul de Mir, s-au zidit şi s-au sfinţit Sfânta Mănăstire întru numele Sfântului Mucenic şi s-au sfinţit de acesta Grigorie Mitropolit al Socevei la leat 7068 din porunca lui Alexandru Voievod”. </a:t>
            </a:r>
            <a:endParaRPr lang="en-US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rgan Ilarion Al L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Bargan Ilarion Al Lap</Template>
  <TotalTime>30</TotalTime>
  <Words>1208</Words>
  <Application>Microsoft Office PowerPoint</Application>
  <PresentationFormat>Expunere pe ecran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Georgia</vt:lpstr>
      <vt:lpstr>Tahoma</vt:lpstr>
      <vt:lpstr>Bargan Ilarion Al Lap</vt:lpstr>
      <vt:lpstr>Raportul ficţiune-adevăr istoric în textul epic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Ficţiune şi adevăr istoric în nuvela „Alexandru Lăpuşneanul”</dc:title>
  <dc:creator>Admin</dc:creator>
  <cp:lastModifiedBy>haraga ana</cp:lastModifiedBy>
  <cp:revision>4</cp:revision>
  <dcterms:created xsi:type="dcterms:W3CDTF">2020-06-17T13:35:25Z</dcterms:created>
  <dcterms:modified xsi:type="dcterms:W3CDTF">2023-08-23T15:19:36Z</dcterms:modified>
</cp:coreProperties>
</file>